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8" r:id="rId4"/>
    <p:sldId id="259" r:id="rId5"/>
    <p:sldId id="260" r:id="rId6"/>
    <p:sldId id="261" r:id="rId7"/>
    <p:sldId id="262" r:id="rId8"/>
    <p:sldId id="263" r:id="rId9"/>
    <p:sldId id="264" r:id="rId10"/>
    <p:sldId id="265"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p:restoredTop sz="94703"/>
  </p:normalViewPr>
  <p:slideViewPr>
    <p:cSldViewPr snapToGrid="0" snapToObjects="1">
      <p:cViewPr varScale="1">
        <p:scale>
          <a:sx n="145" d="100"/>
          <a:sy n="145" d="100"/>
        </p:scale>
        <p:origin x="216" y="7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476E3-680C-2244-89F5-6D5C7A2C7ED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04492B7-2865-DA44-A083-06BFFFB8F9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6B227D1-4994-A640-87C6-C99E72878262}"/>
              </a:ext>
            </a:extLst>
          </p:cNvPr>
          <p:cNvSpPr>
            <a:spLocks noGrp="1"/>
          </p:cNvSpPr>
          <p:nvPr>
            <p:ph type="dt" sz="half" idx="10"/>
          </p:nvPr>
        </p:nvSpPr>
        <p:spPr/>
        <p:txBody>
          <a:bodyPr/>
          <a:lstStyle/>
          <a:p>
            <a:fld id="{7DBD8606-E263-5546-8E28-7D3E51093A73}" type="datetimeFigureOut">
              <a:rPr lang="en-US" smtClean="0"/>
              <a:t>12/8/21</a:t>
            </a:fld>
            <a:endParaRPr lang="en-US"/>
          </a:p>
        </p:txBody>
      </p:sp>
      <p:sp>
        <p:nvSpPr>
          <p:cNvPr id="5" name="Footer Placeholder 4">
            <a:extLst>
              <a:ext uri="{FF2B5EF4-FFF2-40B4-BE49-F238E27FC236}">
                <a16:creationId xmlns:a16="http://schemas.microsoft.com/office/drawing/2014/main" id="{D420C50A-C340-BD4C-86CB-AAFCFF8A24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132E06-DCEF-6D48-8B1A-FC2BCC615DF4}"/>
              </a:ext>
            </a:extLst>
          </p:cNvPr>
          <p:cNvSpPr>
            <a:spLocks noGrp="1"/>
          </p:cNvSpPr>
          <p:nvPr>
            <p:ph type="sldNum" sz="quarter" idx="12"/>
          </p:nvPr>
        </p:nvSpPr>
        <p:spPr/>
        <p:txBody>
          <a:bodyPr/>
          <a:lstStyle/>
          <a:p>
            <a:fld id="{274E0A04-C7D8-6749-89B2-4CEAC0E7BC67}" type="slidenum">
              <a:rPr lang="en-US" smtClean="0"/>
              <a:t>‹#›</a:t>
            </a:fld>
            <a:endParaRPr lang="en-US"/>
          </a:p>
        </p:txBody>
      </p:sp>
    </p:spTree>
    <p:extLst>
      <p:ext uri="{BB962C8B-B14F-4D97-AF65-F5344CB8AC3E}">
        <p14:creationId xmlns:p14="http://schemas.microsoft.com/office/powerpoint/2010/main" val="3441432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90C0C-1AC3-0A4B-A87B-48BB1CA0A7B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F4CC642-AE81-A14F-A66D-704D809E903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CEBEB78-8538-D04B-B89E-01EC40AA8799}"/>
              </a:ext>
            </a:extLst>
          </p:cNvPr>
          <p:cNvSpPr>
            <a:spLocks noGrp="1"/>
          </p:cNvSpPr>
          <p:nvPr>
            <p:ph type="dt" sz="half" idx="10"/>
          </p:nvPr>
        </p:nvSpPr>
        <p:spPr/>
        <p:txBody>
          <a:bodyPr/>
          <a:lstStyle/>
          <a:p>
            <a:fld id="{7DBD8606-E263-5546-8E28-7D3E51093A73}" type="datetimeFigureOut">
              <a:rPr lang="en-US" smtClean="0"/>
              <a:t>12/8/21</a:t>
            </a:fld>
            <a:endParaRPr lang="en-US"/>
          </a:p>
        </p:txBody>
      </p:sp>
      <p:sp>
        <p:nvSpPr>
          <p:cNvPr id="5" name="Footer Placeholder 4">
            <a:extLst>
              <a:ext uri="{FF2B5EF4-FFF2-40B4-BE49-F238E27FC236}">
                <a16:creationId xmlns:a16="http://schemas.microsoft.com/office/drawing/2014/main" id="{B21D9D4E-BB5E-B044-80A0-D7434DD0AD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E8E66-2100-D64F-B3AB-F8C7D69E3A3D}"/>
              </a:ext>
            </a:extLst>
          </p:cNvPr>
          <p:cNvSpPr>
            <a:spLocks noGrp="1"/>
          </p:cNvSpPr>
          <p:nvPr>
            <p:ph type="sldNum" sz="quarter" idx="12"/>
          </p:nvPr>
        </p:nvSpPr>
        <p:spPr/>
        <p:txBody>
          <a:bodyPr/>
          <a:lstStyle/>
          <a:p>
            <a:fld id="{274E0A04-C7D8-6749-89B2-4CEAC0E7BC67}" type="slidenum">
              <a:rPr lang="en-US" smtClean="0"/>
              <a:t>‹#›</a:t>
            </a:fld>
            <a:endParaRPr lang="en-US"/>
          </a:p>
        </p:txBody>
      </p:sp>
    </p:spTree>
    <p:extLst>
      <p:ext uri="{BB962C8B-B14F-4D97-AF65-F5344CB8AC3E}">
        <p14:creationId xmlns:p14="http://schemas.microsoft.com/office/powerpoint/2010/main" val="1833653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264980-DC06-3B40-84B0-11374BCFDA6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3A0ACEC-E502-D14E-ACF8-079BAE4E8FC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9DF9F4-C0A8-C24B-AC83-3EACC5A2DDF8}"/>
              </a:ext>
            </a:extLst>
          </p:cNvPr>
          <p:cNvSpPr>
            <a:spLocks noGrp="1"/>
          </p:cNvSpPr>
          <p:nvPr>
            <p:ph type="dt" sz="half" idx="10"/>
          </p:nvPr>
        </p:nvSpPr>
        <p:spPr/>
        <p:txBody>
          <a:bodyPr/>
          <a:lstStyle/>
          <a:p>
            <a:fld id="{7DBD8606-E263-5546-8E28-7D3E51093A73}" type="datetimeFigureOut">
              <a:rPr lang="en-US" smtClean="0"/>
              <a:t>12/8/21</a:t>
            </a:fld>
            <a:endParaRPr lang="en-US"/>
          </a:p>
        </p:txBody>
      </p:sp>
      <p:sp>
        <p:nvSpPr>
          <p:cNvPr id="5" name="Footer Placeholder 4">
            <a:extLst>
              <a:ext uri="{FF2B5EF4-FFF2-40B4-BE49-F238E27FC236}">
                <a16:creationId xmlns:a16="http://schemas.microsoft.com/office/drawing/2014/main" id="{395EFF3E-0FED-7D4B-8390-3A541814D9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0E1E1C-025B-B445-89CF-B3C4B941BFC4}"/>
              </a:ext>
            </a:extLst>
          </p:cNvPr>
          <p:cNvSpPr>
            <a:spLocks noGrp="1"/>
          </p:cNvSpPr>
          <p:nvPr>
            <p:ph type="sldNum" sz="quarter" idx="12"/>
          </p:nvPr>
        </p:nvSpPr>
        <p:spPr/>
        <p:txBody>
          <a:bodyPr/>
          <a:lstStyle/>
          <a:p>
            <a:fld id="{274E0A04-C7D8-6749-89B2-4CEAC0E7BC67}" type="slidenum">
              <a:rPr lang="en-US" smtClean="0"/>
              <a:t>‹#›</a:t>
            </a:fld>
            <a:endParaRPr lang="en-US"/>
          </a:p>
        </p:txBody>
      </p:sp>
    </p:spTree>
    <p:extLst>
      <p:ext uri="{BB962C8B-B14F-4D97-AF65-F5344CB8AC3E}">
        <p14:creationId xmlns:p14="http://schemas.microsoft.com/office/powerpoint/2010/main" val="3534748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274D7-4627-9848-B40D-9F26383B236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10E6382-BFC6-9A4D-BFEB-092E53251CB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D49DFA-39E1-D94D-ABBB-BDA8DDDAABEE}"/>
              </a:ext>
            </a:extLst>
          </p:cNvPr>
          <p:cNvSpPr>
            <a:spLocks noGrp="1"/>
          </p:cNvSpPr>
          <p:nvPr>
            <p:ph type="dt" sz="half" idx="10"/>
          </p:nvPr>
        </p:nvSpPr>
        <p:spPr/>
        <p:txBody>
          <a:bodyPr/>
          <a:lstStyle/>
          <a:p>
            <a:fld id="{7DBD8606-E263-5546-8E28-7D3E51093A73}" type="datetimeFigureOut">
              <a:rPr lang="en-US" smtClean="0"/>
              <a:t>12/8/21</a:t>
            </a:fld>
            <a:endParaRPr lang="en-US"/>
          </a:p>
        </p:txBody>
      </p:sp>
      <p:sp>
        <p:nvSpPr>
          <p:cNvPr id="5" name="Footer Placeholder 4">
            <a:extLst>
              <a:ext uri="{FF2B5EF4-FFF2-40B4-BE49-F238E27FC236}">
                <a16:creationId xmlns:a16="http://schemas.microsoft.com/office/drawing/2014/main" id="{F44BB4D0-7560-B54C-B455-20AE4BD16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77CBB6-5CD2-8A43-B47F-1AD40ED99BB1}"/>
              </a:ext>
            </a:extLst>
          </p:cNvPr>
          <p:cNvSpPr>
            <a:spLocks noGrp="1"/>
          </p:cNvSpPr>
          <p:nvPr>
            <p:ph type="sldNum" sz="quarter" idx="12"/>
          </p:nvPr>
        </p:nvSpPr>
        <p:spPr/>
        <p:txBody>
          <a:bodyPr/>
          <a:lstStyle/>
          <a:p>
            <a:fld id="{274E0A04-C7D8-6749-89B2-4CEAC0E7BC67}" type="slidenum">
              <a:rPr lang="en-US" smtClean="0"/>
              <a:t>‹#›</a:t>
            </a:fld>
            <a:endParaRPr lang="en-US"/>
          </a:p>
        </p:txBody>
      </p:sp>
    </p:spTree>
    <p:extLst>
      <p:ext uri="{BB962C8B-B14F-4D97-AF65-F5344CB8AC3E}">
        <p14:creationId xmlns:p14="http://schemas.microsoft.com/office/powerpoint/2010/main" val="227622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5F24-5288-2E4A-AFB6-CE4C50D70C6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F9797E9-5CB1-1A45-BC75-72D2E7B3C3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069D69E-5735-984E-9746-7FF785685493}"/>
              </a:ext>
            </a:extLst>
          </p:cNvPr>
          <p:cNvSpPr>
            <a:spLocks noGrp="1"/>
          </p:cNvSpPr>
          <p:nvPr>
            <p:ph type="dt" sz="half" idx="10"/>
          </p:nvPr>
        </p:nvSpPr>
        <p:spPr/>
        <p:txBody>
          <a:bodyPr/>
          <a:lstStyle/>
          <a:p>
            <a:fld id="{7DBD8606-E263-5546-8E28-7D3E51093A73}" type="datetimeFigureOut">
              <a:rPr lang="en-US" smtClean="0"/>
              <a:t>12/8/21</a:t>
            </a:fld>
            <a:endParaRPr lang="en-US"/>
          </a:p>
        </p:txBody>
      </p:sp>
      <p:sp>
        <p:nvSpPr>
          <p:cNvPr id="5" name="Footer Placeholder 4">
            <a:extLst>
              <a:ext uri="{FF2B5EF4-FFF2-40B4-BE49-F238E27FC236}">
                <a16:creationId xmlns:a16="http://schemas.microsoft.com/office/drawing/2014/main" id="{5684BE15-6CFE-B946-8BF0-5C7F0352F0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68D0E8-0847-EA4B-B507-CCBB851F13AE}"/>
              </a:ext>
            </a:extLst>
          </p:cNvPr>
          <p:cNvSpPr>
            <a:spLocks noGrp="1"/>
          </p:cNvSpPr>
          <p:nvPr>
            <p:ph type="sldNum" sz="quarter" idx="12"/>
          </p:nvPr>
        </p:nvSpPr>
        <p:spPr/>
        <p:txBody>
          <a:bodyPr/>
          <a:lstStyle/>
          <a:p>
            <a:fld id="{274E0A04-C7D8-6749-89B2-4CEAC0E7BC67}" type="slidenum">
              <a:rPr lang="en-US" smtClean="0"/>
              <a:t>‹#›</a:t>
            </a:fld>
            <a:endParaRPr lang="en-US"/>
          </a:p>
        </p:txBody>
      </p:sp>
    </p:spTree>
    <p:extLst>
      <p:ext uri="{BB962C8B-B14F-4D97-AF65-F5344CB8AC3E}">
        <p14:creationId xmlns:p14="http://schemas.microsoft.com/office/powerpoint/2010/main" val="92766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EA975-CCEA-2C4B-AAB3-68D0283C452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A323B57-2676-2C4B-BD9C-8D9809580AE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73545C-7ADA-6542-AA09-E7511D787A4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E6321FF-6FE7-3B4F-96EA-C9352BE3925F}"/>
              </a:ext>
            </a:extLst>
          </p:cNvPr>
          <p:cNvSpPr>
            <a:spLocks noGrp="1"/>
          </p:cNvSpPr>
          <p:nvPr>
            <p:ph type="dt" sz="half" idx="10"/>
          </p:nvPr>
        </p:nvSpPr>
        <p:spPr/>
        <p:txBody>
          <a:bodyPr/>
          <a:lstStyle/>
          <a:p>
            <a:fld id="{7DBD8606-E263-5546-8E28-7D3E51093A73}" type="datetimeFigureOut">
              <a:rPr lang="en-US" smtClean="0"/>
              <a:t>12/8/21</a:t>
            </a:fld>
            <a:endParaRPr lang="en-US"/>
          </a:p>
        </p:txBody>
      </p:sp>
      <p:sp>
        <p:nvSpPr>
          <p:cNvPr id="6" name="Footer Placeholder 5">
            <a:extLst>
              <a:ext uri="{FF2B5EF4-FFF2-40B4-BE49-F238E27FC236}">
                <a16:creationId xmlns:a16="http://schemas.microsoft.com/office/drawing/2014/main" id="{79444CD0-C3BB-D84D-B9DD-1D639D021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3173A5-B202-5B4A-9C30-4FCE260778BC}"/>
              </a:ext>
            </a:extLst>
          </p:cNvPr>
          <p:cNvSpPr>
            <a:spLocks noGrp="1"/>
          </p:cNvSpPr>
          <p:nvPr>
            <p:ph type="sldNum" sz="quarter" idx="12"/>
          </p:nvPr>
        </p:nvSpPr>
        <p:spPr/>
        <p:txBody>
          <a:bodyPr/>
          <a:lstStyle/>
          <a:p>
            <a:fld id="{274E0A04-C7D8-6749-89B2-4CEAC0E7BC67}" type="slidenum">
              <a:rPr lang="en-US" smtClean="0"/>
              <a:t>‹#›</a:t>
            </a:fld>
            <a:endParaRPr lang="en-US"/>
          </a:p>
        </p:txBody>
      </p:sp>
    </p:spTree>
    <p:extLst>
      <p:ext uri="{BB962C8B-B14F-4D97-AF65-F5344CB8AC3E}">
        <p14:creationId xmlns:p14="http://schemas.microsoft.com/office/powerpoint/2010/main" val="491458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568A9-7E12-964B-939C-666FDC18842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8308545-1E86-5A4B-AA22-5685A09E92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8F4A3A5-3583-A64C-90EC-FAA49BC8F9F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751F9C5-E372-864B-A79C-3C0321FE4E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5CD9DE6-A03A-DA49-A75D-265B7809996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740CBF6-B52A-F446-AB7C-62F2137E2DE6}"/>
              </a:ext>
            </a:extLst>
          </p:cNvPr>
          <p:cNvSpPr>
            <a:spLocks noGrp="1"/>
          </p:cNvSpPr>
          <p:nvPr>
            <p:ph type="dt" sz="half" idx="10"/>
          </p:nvPr>
        </p:nvSpPr>
        <p:spPr/>
        <p:txBody>
          <a:bodyPr/>
          <a:lstStyle/>
          <a:p>
            <a:fld id="{7DBD8606-E263-5546-8E28-7D3E51093A73}" type="datetimeFigureOut">
              <a:rPr lang="en-US" smtClean="0"/>
              <a:t>12/8/21</a:t>
            </a:fld>
            <a:endParaRPr lang="en-US"/>
          </a:p>
        </p:txBody>
      </p:sp>
      <p:sp>
        <p:nvSpPr>
          <p:cNvPr id="8" name="Footer Placeholder 7">
            <a:extLst>
              <a:ext uri="{FF2B5EF4-FFF2-40B4-BE49-F238E27FC236}">
                <a16:creationId xmlns:a16="http://schemas.microsoft.com/office/drawing/2014/main" id="{0D135B0E-3194-9F45-85D4-C77877C3AF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7CC5D4-9F5E-894C-A8B3-DCB335379483}"/>
              </a:ext>
            </a:extLst>
          </p:cNvPr>
          <p:cNvSpPr>
            <a:spLocks noGrp="1"/>
          </p:cNvSpPr>
          <p:nvPr>
            <p:ph type="sldNum" sz="quarter" idx="12"/>
          </p:nvPr>
        </p:nvSpPr>
        <p:spPr/>
        <p:txBody>
          <a:bodyPr/>
          <a:lstStyle/>
          <a:p>
            <a:fld id="{274E0A04-C7D8-6749-89B2-4CEAC0E7BC67}" type="slidenum">
              <a:rPr lang="en-US" smtClean="0"/>
              <a:t>‹#›</a:t>
            </a:fld>
            <a:endParaRPr lang="en-US"/>
          </a:p>
        </p:txBody>
      </p:sp>
    </p:spTree>
    <p:extLst>
      <p:ext uri="{BB962C8B-B14F-4D97-AF65-F5344CB8AC3E}">
        <p14:creationId xmlns:p14="http://schemas.microsoft.com/office/powerpoint/2010/main" val="262617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43FD0-B57C-4D42-93C7-167C6EEF3F2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0BA1414-B3BF-9040-B5FF-709F58A30106}"/>
              </a:ext>
            </a:extLst>
          </p:cNvPr>
          <p:cNvSpPr>
            <a:spLocks noGrp="1"/>
          </p:cNvSpPr>
          <p:nvPr>
            <p:ph type="dt" sz="half" idx="10"/>
          </p:nvPr>
        </p:nvSpPr>
        <p:spPr/>
        <p:txBody>
          <a:bodyPr/>
          <a:lstStyle/>
          <a:p>
            <a:fld id="{7DBD8606-E263-5546-8E28-7D3E51093A73}" type="datetimeFigureOut">
              <a:rPr lang="en-US" smtClean="0"/>
              <a:t>12/8/21</a:t>
            </a:fld>
            <a:endParaRPr lang="en-US"/>
          </a:p>
        </p:txBody>
      </p:sp>
      <p:sp>
        <p:nvSpPr>
          <p:cNvPr id="4" name="Footer Placeholder 3">
            <a:extLst>
              <a:ext uri="{FF2B5EF4-FFF2-40B4-BE49-F238E27FC236}">
                <a16:creationId xmlns:a16="http://schemas.microsoft.com/office/drawing/2014/main" id="{E2A3C22D-C54C-3548-ADEC-348AC09403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B75678-6549-1246-9EEA-F5647D9F5AE9}"/>
              </a:ext>
            </a:extLst>
          </p:cNvPr>
          <p:cNvSpPr>
            <a:spLocks noGrp="1"/>
          </p:cNvSpPr>
          <p:nvPr>
            <p:ph type="sldNum" sz="quarter" idx="12"/>
          </p:nvPr>
        </p:nvSpPr>
        <p:spPr/>
        <p:txBody>
          <a:bodyPr/>
          <a:lstStyle/>
          <a:p>
            <a:fld id="{274E0A04-C7D8-6749-89B2-4CEAC0E7BC67}" type="slidenum">
              <a:rPr lang="en-US" smtClean="0"/>
              <a:t>‹#›</a:t>
            </a:fld>
            <a:endParaRPr lang="en-US"/>
          </a:p>
        </p:txBody>
      </p:sp>
    </p:spTree>
    <p:extLst>
      <p:ext uri="{BB962C8B-B14F-4D97-AF65-F5344CB8AC3E}">
        <p14:creationId xmlns:p14="http://schemas.microsoft.com/office/powerpoint/2010/main" val="3599355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7C4DA-F6D6-284C-AEDF-6C969DA8451C}"/>
              </a:ext>
            </a:extLst>
          </p:cNvPr>
          <p:cNvSpPr>
            <a:spLocks noGrp="1"/>
          </p:cNvSpPr>
          <p:nvPr>
            <p:ph type="dt" sz="half" idx="10"/>
          </p:nvPr>
        </p:nvSpPr>
        <p:spPr/>
        <p:txBody>
          <a:bodyPr/>
          <a:lstStyle/>
          <a:p>
            <a:fld id="{7DBD8606-E263-5546-8E28-7D3E51093A73}" type="datetimeFigureOut">
              <a:rPr lang="en-US" smtClean="0"/>
              <a:t>12/8/21</a:t>
            </a:fld>
            <a:endParaRPr lang="en-US"/>
          </a:p>
        </p:txBody>
      </p:sp>
      <p:sp>
        <p:nvSpPr>
          <p:cNvPr id="3" name="Footer Placeholder 2">
            <a:extLst>
              <a:ext uri="{FF2B5EF4-FFF2-40B4-BE49-F238E27FC236}">
                <a16:creationId xmlns:a16="http://schemas.microsoft.com/office/drawing/2014/main" id="{7FDE764C-7DA2-B442-8F0B-FCE9018412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5B82D6-26AB-F14D-B5B5-D66B972A3937}"/>
              </a:ext>
            </a:extLst>
          </p:cNvPr>
          <p:cNvSpPr>
            <a:spLocks noGrp="1"/>
          </p:cNvSpPr>
          <p:nvPr>
            <p:ph type="sldNum" sz="quarter" idx="12"/>
          </p:nvPr>
        </p:nvSpPr>
        <p:spPr/>
        <p:txBody>
          <a:bodyPr/>
          <a:lstStyle/>
          <a:p>
            <a:fld id="{274E0A04-C7D8-6749-89B2-4CEAC0E7BC67}" type="slidenum">
              <a:rPr lang="en-US" smtClean="0"/>
              <a:t>‹#›</a:t>
            </a:fld>
            <a:endParaRPr lang="en-US"/>
          </a:p>
        </p:txBody>
      </p:sp>
    </p:spTree>
    <p:extLst>
      <p:ext uri="{BB962C8B-B14F-4D97-AF65-F5344CB8AC3E}">
        <p14:creationId xmlns:p14="http://schemas.microsoft.com/office/powerpoint/2010/main" val="72322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B90F4-F214-4A4E-B4DD-BFD2151B9D5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7F416F8-7886-B840-896E-D3E60F7414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AE01055-ED8E-D34E-A3DB-2C3151A691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557944A-6DF9-354B-9808-773CB0870EDC}"/>
              </a:ext>
            </a:extLst>
          </p:cNvPr>
          <p:cNvSpPr>
            <a:spLocks noGrp="1"/>
          </p:cNvSpPr>
          <p:nvPr>
            <p:ph type="dt" sz="half" idx="10"/>
          </p:nvPr>
        </p:nvSpPr>
        <p:spPr/>
        <p:txBody>
          <a:bodyPr/>
          <a:lstStyle/>
          <a:p>
            <a:fld id="{7DBD8606-E263-5546-8E28-7D3E51093A73}" type="datetimeFigureOut">
              <a:rPr lang="en-US" smtClean="0"/>
              <a:t>12/8/21</a:t>
            </a:fld>
            <a:endParaRPr lang="en-US"/>
          </a:p>
        </p:txBody>
      </p:sp>
      <p:sp>
        <p:nvSpPr>
          <p:cNvPr id="6" name="Footer Placeholder 5">
            <a:extLst>
              <a:ext uri="{FF2B5EF4-FFF2-40B4-BE49-F238E27FC236}">
                <a16:creationId xmlns:a16="http://schemas.microsoft.com/office/drawing/2014/main" id="{6F991CD0-ABC8-5E41-869D-3992141165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E85F5E-91F6-1F47-B527-5B7370E8767B}"/>
              </a:ext>
            </a:extLst>
          </p:cNvPr>
          <p:cNvSpPr>
            <a:spLocks noGrp="1"/>
          </p:cNvSpPr>
          <p:nvPr>
            <p:ph type="sldNum" sz="quarter" idx="12"/>
          </p:nvPr>
        </p:nvSpPr>
        <p:spPr/>
        <p:txBody>
          <a:bodyPr/>
          <a:lstStyle/>
          <a:p>
            <a:fld id="{274E0A04-C7D8-6749-89B2-4CEAC0E7BC67}" type="slidenum">
              <a:rPr lang="en-US" smtClean="0"/>
              <a:t>‹#›</a:t>
            </a:fld>
            <a:endParaRPr lang="en-US"/>
          </a:p>
        </p:txBody>
      </p:sp>
    </p:spTree>
    <p:extLst>
      <p:ext uri="{BB962C8B-B14F-4D97-AF65-F5344CB8AC3E}">
        <p14:creationId xmlns:p14="http://schemas.microsoft.com/office/powerpoint/2010/main" val="344088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6B341-D609-5A42-8A7C-1D5738D0CAB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6AC2854-2586-B945-9CBE-BA5503F0B6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99BF50-A6F5-1843-B4F7-243F389F61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11188E5-F569-B34B-9F21-D7DDF157BDB0}"/>
              </a:ext>
            </a:extLst>
          </p:cNvPr>
          <p:cNvSpPr>
            <a:spLocks noGrp="1"/>
          </p:cNvSpPr>
          <p:nvPr>
            <p:ph type="dt" sz="half" idx="10"/>
          </p:nvPr>
        </p:nvSpPr>
        <p:spPr/>
        <p:txBody>
          <a:bodyPr/>
          <a:lstStyle/>
          <a:p>
            <a:fld id="{7DBD8606-E263-5546-8E28-7D3E51093A73}" type="datetimeFigureOut">
              <a:rPr lang="en-US" smtClean="0"/>
              <a:t>12/8/21</a:t>
            </a:fld>
            <a:endParaRPr lang="en-US"/>
          </a:p>
        </p:txBody>
      </p:sp>
      <p:sp>
        <p:nvSpPr>
          <p:cNvPr id="6" name="Footer Placeholder 5">
            <a:extLst>
              <a:ext uri="{FF2B5EF4-FFF2-40B4-BE49-F238E27FC236}">
                <a16:creationId xmlns:a16="http://schemas.microsoft.com/office/drawing/2014/main" id="{03568B15-C677-124D-97CE-11141F38A8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C3EB72-DB39-7546-AE56-0CF69D97412F}"/>
              </a:ext>
            </a:extLst>
          </p:cNvPr>
          <p:cNvSpPr>
            <a:spLocks noGrp="1"/>
          </p:cNvSpPr>
          <p:nvPr>
            <p:ph type="sldNum" sz="quarter" idx="12"/>
          </p:nvPr>
        </p:nvSpPr>
        <p:spPr/>
        <p:txBody>
          <a:bodyPr/>
          <a:lstStyle/>
          <a:p>
            <a:fld id="{274E0A04-C7D8-6749-89B2-4CEAC0E7BC67}" type="slidenum">
              <a:rPr lang="en-US" smtClean="0"/>
              <a:t>‹#›</a:t>
            </a:fld>
            <a:endParaRPr lang="en-US"/>
          </a:p>
        </p:txBody>
      </p:sp>
    </p:spTree>
    <p:extLst>
      <p:ext uri="{BB962C8B-B14F-4D97-AF65-F5344CB8AC3E}">
        <p14:creationId xmlns:p14="http://schemas.microsoft.com/office/powerpoint/2010/main" val="3528420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D67E38-EC12-3C40-BE03-D5C55C82BA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FF9B87A-6A14-3940-A5BC-8AFD10AECF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805DB9-6427-5340-9F74-C642AA2826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BD8606-E263-5546-8E28-7D3E51093A73}" type="datetimeFigureOut">
              <a:rPr lang="en-US" smtClean="0"/>
              <a:t>12/8/21</a:t>
            </a:fld>
            <a:endParaRPr lang="en-US"/>
          </a:p>
        </p:txBody>
      </p:sp>
      <p:sp>
        <p:nvSpPr>
          <p:cNvPr id="5" name="Footer Placeholder 4">
            <a:extLst>
              <a:ext uri="{FF2B5EF4-FFF2-40B4-BE49-F238E27FC236}">
                <a16:creationId xmlns:a16="http://schemas.microsoft.com/office/drawing/2014/main" id="{DB1351CA-FF66-A44B-99FA-F49240620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F71C9B-0937-ED41-BA2B-67415DB198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4E0A04-C7D8-6749-89B2-4CEAC0E7BC67}" type="slidenum">
              <a:rPr lang="en-US" smtClean="0"/>
              <a:t>‹#›</a:t>
            </a:fld>
            <a:endParaRPr lang="en-US"/>
          </a:p>
        </p:txBody>
      </p:sp>
    </p:spTree>
    <p:extLst>
      <p:ext uri="{BB962C8B-B14F-4D97-AF65-F5344CB8AC3E}">
        <p14:creationId xmlns:p14="http://schemas.microsoft.com/office/powerpoint/2010/main" val="516721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hyperlink" Target="http://www.quora.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3"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B8BACC3-645F-8443-9411-B6C77FF4AF48}"/>
              </a:ext>
            </a:extLst>
          </p:cNvPr>
          <p:cNvSpPr>
            <a:spLocks noGrp="1"/>
          </p:cNvSpPr>
          <p:nvPr>
            <p:ph type="ctrTitle"/>
          </p:nvPr>
        </p:nvSpPr>
        <p:spPr>
          <a:xfrm>
            <a:off x="789708" y="666351"/>
            <a:ext cx="10558405" cy="3044335"/>
          </a:xfrm>
        </p:spPr>
        <p:txBody>
          <a:bodyPr anchor="b">
            <a:normAutofit/>
          </a:bodyPr>
          <a:lstStyle/>
          <a:p>
            <a:r>
              <a:rPr lang="en-US" sz="4800">
                <a:solidFill>
                  <a:schemeClr val="bg1"/>
                </a:solidFill>
              </a:rPr>
              <a:t>CS410 – Course Project</a:t>
            </a:r>
          </a:p>
        </p:txBody>
      </p:sp>
      <p:sp>
        <p:nvSpPr>
          <p:cNvPr id="3" name="Subtitle 2">
            <a:extLst>
              <a:ext uri="{FF2B5EF4-FFF2-40B4-BE49-F238E27FC236}">
                <a16:creationId xmlns:a16="http://schemas.microsoft.com/office/drawing/2014/main" id="{5EA13502-0F8B-5748-83F1-64DF4452CF3E}"/>
              </a:ext>
            </a:extLst>
          </p:cNvPr>
          <p:cNvSpPr>
            <a:spLocks noGrp="1"/>
          </p:cNvSpPr>
          <p:nvPr>
            <p:ph type="subTitle" idx="1"/>
          </p:nvPr>
        </p:nvSpPr>
        <p:spPr>
          <a:xfrm>
            <a:off x="789708" y="3866064"/>
            <a:ext cx="10558405" cy="2234485"/>
          </a:xfrm>
        </p:spPr>
        <p:txBody>
          <a:bodyPr anchor="t">
            <a:normAutofit/>
          </a:bodyPr>
          <a:lstStyle/>
          <a:p>
            <a:r>
              <a:rPr lang="en-US">
                <a:solidFill>
                  <a:schemeClr val="bg1"/>
                </a:solidFill>
              </a:rPr>
              <a:t>Topic Modeling on Quora Q &amp; A</a:t>
            </a:r>
          </a:p>
          <a:p>
            <a:r>
              <a:rPr lang="en-US">
                <a:solidFill>
                  <a:schemeClr val="bg1"/>
                </a:solidFill>
              </a:rPr>
              <a:t>Sushanta Panda (panda5@Illinois.edu)</a:t>
            </a:r>
          </a:p>
        </p:txBody>
      </p:sp>
    </p:spTree>
    <p:extLst>
      <p:ext uri="{BB962C8B-B14F-4D97-AF65-F5344CB8AC3E}">
        <p14:creationId xmlns:p14="http://schemas.microsoft.com/office/powerpoint/2010/main" val="2448932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49B92-F97C-034F-B7C6-F7DB8984006B}"/>
              </a:ext>
            </a:extLst>
          </p:cNvPr>
          <p:cNvSpPr>
            <a:spLocks noGrp="1"/>
          </p:cNvSpPr>
          <p:nvPr>
            <p:ph type="title"/>
          </p:nvPr>
        </p:nvSpPr>
        <p:spPr>
          <a:xfrm>
            <a:off x="838200" y="365125"/>
            <a:ext cx="10515600" cy="1306443"/>
          </a:xfrm>
        </p:spPr>
        <p:txBody>
          <a:bodyPr vert="horz" lIns="91440" tIns="45720" rIns="91440" bIns="45720" rtlCol="0" anchor="ctr">
            <a:normAutofit/>
          </a:bodyPr>
          <a:lstStyle/>
          <a:p>
            <a:r>
              <a:rPr lang="en-US" sz="4000"/>
              <a:t>Top Topics via Latent Dirichlet Allocation (LDA)</a:t>
            </a:r>
          </a:p>
        </p:txBody>
      </p:sp>
      <p:sp>
        <p:nvSpPr>
          <p:cNvPr id="4" name="Title 1">
            <a:extLst>
              <a:ext uri="{FF2B5EF4-FFF2-40B4-BE49-F238E27FC236}">
                <a16:creationId xmlns:a16="http://schemas.microsoft.com/office/drawing/2014/main" id="{4B212137-BC08-5A4A-962F-EF003EADA97D}"/>
              </a:ext>
            </a:extLst>
          </p:cNvPr>
          <p:cNvSpPr txBox="1">
            <a:spLocks/>
          </p:cNvSpPr>
          <p:nvPr/>
        </p:nvSpPr>
        <p:spPr>
          <a:xfrm>
            <a:off x="838200" y="1825625"/>
            <a:ext cx="4152774" cy="4303464"/>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a:latin typeface="+mn-lt"/>
                <a:ea typeface="+mn-ea"/>
                <a:cs typeface="+mn-cs"/>
              </a:rPr>
              <a:t>There are 5 Cluster of Topics are being generated. The 1</a:t>
            </a:r>
            <a:r>
              <a:rPr lang="en-US" sz="2000" baseline="30000">
                <a:latin typeface="+mn-lt"/>
                <a:ea typeface="+mn-ea"/>
                <a:cs typeface="+mn-cs"/>
              </a:rPr>
              <a:t>st</a:t>
            </a:r>
            <a:r>
              <a:rPr lang="en-US" sz="2000">
                <a:latin typeface="+mn-lt"/>
                <a:ea typeface="+mn-ea"/>
                <a:cs typeface="+mn-cs"/>
              </a:rPr>
              <a:t> Cluster of topics are shown in the image. We can see the top topics are “student” / “good” / “research” / “Program” / “classes”. This means that the UIUC’s computer science department is well received by users and most of them are praising the University and the Computer Science Department field.</a:t>
            </a:r>
          </a:p>
        </p:txBody>
      </p:sp>
      <p:pic>
        <p:nvPicPr>
          <p:cNvPr id="3" name="Picture 2">
            <a:extLst>
              <a:ext uri="{FF2B5EF4-FFF2-40B4-BE49-F238E27FC236}">
                <a16:creationId xmlns:a16="http://schemas.microsoft.com/office/drawing/2014/main" id="{8D28BF1F-9945-704D-B2D7-8CD049B5F63D}"/>
              </a:ext>
            </a:extLst>
          </p:cNvPr>
          <p:cNvPicPr>
            <a:picLocks noChangeAspect="1"/>
          </p:cNvPicPr>
          <p:nvPr/>
        </p:nvPicPr>
        <p:blipFill rotWithShape="1">
          <a:blip r:embed="rId2"/>
          <a:srcRect l="3183" r="2250"/>
          <a:stretch/>
        </p:blipFill>
        <p:spPr>
          <a:xfrm>
            <a:off x="5183500" y="1904282"/>
            <a:ext cx="6170299" cy="4224808"/>
          </a:xfrm>
          <a:prstGeom prst="rect">
            <a:avLst/>
          </a:prstGeom>
        </p:spPr>
      </p:pic>
    </p:spTree>
    <p:extLst>
      <p:ext uri="{BB962C8B-B14F-4D97-AF65-F5344CB8AC3E}">
        <p14:creationId xmlns:p14="http://schemas.microsoft.com/office/powerpoint/2010/main" val="3954471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2187A75E-4E6A-4927-B451-EBC6FE21D7D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8BACC3-645F-8443-9411-B6C77FF4AF48}"/>
              </a:ext>
            </a:extLst>
          </p:cNvPr>
          <p:cNvSpPr>
            <a:spLocks noGrp="1"/>
          </p:cNvSpPr>
          <p:nvPr>
            <p:ph type="ctrTitle"/>
          </p:nvPr>
        </p:nvSpPr>
        <p:spPr>
          <a:xfrm>
            <a:off x="4289931" y="2588217"/>
            <a:ext cx="3862178" cy="1079636"/>
          </a:xfrm>
          <a:effectLst>
            <a:outerShdw blurRad="50800" dist="38100" dir="2700000" algn="tl" rotWithShape="0">
              <a:prstClr val="black">
                <a:alpha val="40000"/>
              </a:prstClr>
            </a:outerShdw>
          </a:effectLst>
        </p:spPr>
        <p:txBody>
          <a:bodyPr>
            <a:normAutofit/>
          </a:bodyPr>
          <a:lstStyle/>
          <a:p>
            <a:r>
              <a:rPr lang="en-US" sz="5200">
                <a:solidFill>
                  <a:srgbClr val="FFFFFF"/>
                </a:solidFill>
              </a:rPr>
              <a:t>The End</a:t>
            </a:r>
          </a:p>
        </p:txBody>
      </p:sp>
    </p:spTree>
    <p:extLst>
      <p:ext uri="{BB962C8B-B14F-4D97-AF65-F5344CB8AC3E}">
        <p14:creationId xmlns:p14="http://schemas.microsoft.com/office/powerpoint/2010/main" val="1647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049B92-F97C-034F-B7C6-F7DB8984006B}"/>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a:solidFill>
                  <a:schemeClr val="tx1"/>
                </a:solidFill>
                <a:latin typeface="+mj-lt"/>
                <a:ea typeface="+mj-ea"/>
                <a:cs typeface="+mj-cs"/>
              </a:rPr>
              <a:t>Introduction</a:t>
            </a:r>
          </a:p>
        </p:txBody>
      </p:sp>
      <p:sp>
        <p:nvSpPr>
          <p:cNvPr id="4" name="Title 1">
            <a:extLst>
              <a:ext uri="{FF2B5EF4-FFF2-40B4-BE49-F238E27FC236}">
                <a16:creationId xmlns:a16="http://schemas.microsoft.com/office/drawing/2014/main" id="{4B212137-BC08-5A4A-962F-EF003EADA97D}"/>
              </a:ext>
            </a:extLst>
          </p:cNvPr>
          <p:cNvSpPr txBox="1">
            <a:spLocks/>
          </p:cNvSpPr>
          <p:nvPr/>
        </p:nvSpPr>
        <p:spPr>
          <a:xfrm>
            <a:off x="643467" y="1782981"/>
            <a:ext cx="10905066" cy="4393982"/>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1700">
                <a:latin typeface="+mn-lt"/>
                <a:ea typeface="+mn-ea"/>
                <a:cs typeface="+mn-cs"/>
              </a:rPr>
              <a:t>Many students try to explore various universities before they finally enroll into one of the University. All of them explore / search the internet to know more about the university, it’s curriculum, research areas, student’s academia and other interests. This search / re-search is somehow a tedious process and consumes lots of time. This Project is an attempt to simply the process and gives students the To 5 / 10 Topics discuss in the internet users discussed about certain university.  This gives a glimpse of certain ideas what the university (or certain department of a university) is all about. For e.g., in the Top topics are discussed about “research” / “Professor” / “Good” / “Excellent”, then it creates an impression that  the University or the searched department of a University is very well performed, as folks are discussing about the “research ideas” , and “Good”  / ”Excellent” are the key topics mentioned in most of the documents. In other case, if the top topics discussed around “Tiring” / “Long” / “bad” etc., it doesn’t give an idea the certain department is doing well.</a:t>
            </a:r>
          </a:p>
          <a:p>
            <a:pPr indent="-228600">
              <a:spcAft>
                <a:spcPts val="600"/>
              </a:spcAft>
              <a:buFont typeface="Arial" panose="020B0604020202020204" pitchFamily="34" charset="0"/>
              <a:buChar char="•"/>
            </a:pPr>
            <a:endParaRPr lang="en-US" sz="1700">
              <a:latin typeface="+mn-lt"/>
              <a:ea typeface="+mn-ea"/>
              <a:cs typeface="+mn-cs"/>
            </a:endParaRPr>
          </a:p>
          <a:p>
            <a:pPr indent="-228600">
              <a:spcAft>
                <a:spcPts val="600"/>
              </a:spcAft>
              <a:buFont typeface="Arial" panose="020B0604020202020204" pitchFamily="34" charset="0"/>
              <a:buChar char="•"/>
            </a:pPr>
            <a:r>
              <a:rPr lang="en-US" sz="1700">
                <a:latin typeface="+mn-lt"/>
                <a:ea typeface="+mn-ea"/>
                <a:cs typeface="+mn-cs"/>
              </a:rPr>
              <a:t>One can certainly be not 100% sure from the top topics, however it gives an ample idea what are the top things users are discussing about. Since internet is so broad and big, we limit ourself to the quora (</a:t>
            </a:r>
            <a:r>
              <a:rPr lang="en-US" sz="1700">
                <a:latin typeface="+mn-lt"/>
                <a:ea typeface="+mn-ea"/>
                <a:cs typeface="+mn-cs"/>
                <a:hlinkClick r:id="rId2"/>
              </a:rPr>
              <a:t>www.quora.com</a:t>
            </a:r>
            <a:r>
              <a:rPr lang="en-US" sz="1700">
                <a:latin typeface="+mn-lt"/>
                <a:ea typeface="+mn-ea"/>
                <a:cs typeface="+mn-cs"/>
              </a:rPr>
              <a:t>) platform as the Q &amp; A and limit the department to CS (Computer Science) and University is University of Illinois. Though we can configure the entire pipeline to pulled all these information from different platform (other than quora) and for other universities and other department, we are currently focus on how this prototype project will really work, rather to scale it up to certain levels. </a:t>
            </a:r>
          </a:p>
          <a:p>
            <a:pPr indent="-228600">
              <a:spcAft>
                <a:spcPts val="600"/>
              </a:spcAft>
              <a:buFont typeface="Arial" panose="020B0604020202020204" pitchFamily="34" charset="0"/>
              <a:buChar char="•"/>
            </a:pPr>
            <a:endParaRPr lang="en-US" sz="1700">
              <a:latin typeface="+mn-lt"/>
              <a:ea typeface="+mn-ea"/>
              <a:cs typeface="+mn-cs"/>
            </a:endParaRPr>
          </a:p>
        </p:txBody>
      </p:sp>
      <p:sp>
        <p:nvSpPr>
          <p:cNvPr id="29"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9923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049B92-F97C-034F-B7C6-F7DB8984006B}"/>
              </a:ext>
            </a:extLst>
          </p:cNvPr>
          <p:cNvSpPr>
            <a:spLocks noGrp="1"/>
          </p:cNvSpPr>
          <p:nvPr>
            <p:ph type="title"/>
          </p:nvPr>
        </p:nvSpPr>
        <p:spPr>
          <a:xfrm>
            <a:off x="643467" y="1698171"/>
            <a:ext cx="3962061" cy="4516360"/>
          </a:xfrm>
        </p:spPr>
        <p:txBody>
          <a:bodyPr vert="horz" lIns="91440" tIns="45720" rIns="91440" bIns="45720" rtlCol="0" anchor="t">
            <a:normAutofit/>
          </a:bodyPr>
          <a:lstStyle/>
          <a:p>
            <a:r>
              <a:rPr lang="en-US" sz="3600" kern="1200" dirty="0">
                <a:solidFill>
                  <a:schemeClr val="tx1"/>
                </a:solidFill>
                <a:latin typeface="+mj-lt"/>
                <a:ea typeface="+mj-ea"/>
                <a:cs typeface="+mj-cs"/>
              </a:rPr>
              <a:t>Datasets</a:t>
            </a:r>
            <a:br>
              <a:rPr lang="en-US" sz="3600" kern="1200" dirty="0">
                <a:solidFill>
                  <a:schemeClr val="tx1"/>
                </a:solidFill>
                <a:latin typeface="+mj-lt"/>
                <a:ea typeface="+mj-ea"/>
                <a:cs typeface="+mj-cs"/>
              </a:rPr>
            </a:br>
            <a:br>
              <a:rPr lang="en-US" sz="3600" kern="1200" dirty="0">
                <a:solidFill>
                  <a:schemeClr val="tx1"/>
                </a:solidFill>
                <a:latin typeface="+mj-lt"/>
                <a:ea typeface="+mj-ea"/>
                <a:cs typeface="+mj-cs"/>
              </a:rPr>
            </a:br>
            <a:r>
              <a:rPr lang="en-US" sz="1200" dirty="0"/>
              <a:t>As part of the dataset, we have search in the google about the search words “University of Illinois Urbana Champaign” and “Computer Science”  and “</a:t>
            </a:r>
            <a:r>
              <a:rPr lang="en-US" sz="1200" dirty="0" err="1"/>
              <a:t>quora</a:t>
            </a:r>
            <a:r>
              <a:rPr lang="en-US" sz="1200" dirty="0"/>
              <a:t>”, extract all the documents which are available. Based on these documents, we have extracted the ”questions” and all “answers” for each documents. Against one document, one question is attached. Below are some of the documents</a:t>
            </a:r>
            <a:br>
              <a:rPr lang="en-US" sz="1200" dirty="0"/>
            </a:br>
            <a:endParaRPr lang="en-US" sz="1200" kern="1200" dirty="0">
              <a:solidFill>
                <a:schemeClr val="tx1"/>
              </a:solidFill>
              <a:latin typeface="+mj-lt"/>
              <a:ea typeface="+mj-ea"/>
              <a:cs typeface="+mj-cs"/>
            </a:endParaRPr>
          </a:p>
        </p:txBody>
      </p:sp>
      <p:sp>
        <p:nvSpPr>
          <p:cNvPr id="22" name="Rectangle 10">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2">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14">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16">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6" name="Picture 25">
            <a:extLst>
              <a:ext uri="{FF2B5EF4-FFF2-40B4-BE49-F238E27FC236}">
                <a16:creationId xmlns:a16="http://schemas.microsoft.com/office/drawing/2014/main" id="{19500602-111B-514C-8D0E-BB410EB9243D}"/>
              </a:ext>
            </a:extLst>
          </p:cNvPr>
          <p:cNvPicPr>
            <a:picLocks noChangeAspect="1"/>
          </p:cNvPicPr>
          <p:nvPr/>
        </p:nvPicPr>
        <p:blipFill>
          <a:blip r:embed="rId2"/>
          <a:stretch>
            <a:fillRect/>
          </a:stretch>
        </p:blipFill>
        <p:spPr>
          <a:xfrm>
            <a:off x="4942691" y="1473301"/>
            <a:ext cx="2992396" cy="2656710"/>
          </a:xfrm>
          <a:prstGeom prst="rect">
            <a:avLst/>
          </a:prstGeom>
        </p:spPr>
      </p:pic>
      <p:pic>
        <p:nvPicPr>
          <p:cNvPr id="27" name="Picture 26">
            <a:extLst>
              <a:ext uri="{FF2B5EF4-FFF2-40B4-BE49-F238E27FC236}">
                <a16:creationId xmlns:a16="http://schemas.microsoft.com/office/drawing/2014/main" id="{0F43AEC8-B114-834C-A98E-2D07229A7D8D}"/>
              </a:ext>
            </a:extLst>
          </p:cNvPr>
          <p:cNvPicPr>
            <a:picLocks noChangeAspect="1"/>
          </p:cNvPicPr>
          <p:nvPr/>
        </p:nvPicPr>
        <p:blipFill>
          <a:blip r:embed="rId3"/>
          <a:stretch>
            <a:fillRect/>
          </a:stretch>
        </p:blipFill>
        <p:spPr>
          <a:xfrm>
            <a:off x="7179201" y="1494596"/>
            <a:ext cx="2836204" cy="2036021"/>
          </a:xfrm>
          <a:prstGeom prst="rect">
            <a:avLst/>
          </a:prstGeom>
        </p:spPr>
      </p:pic>
      <p:pic>
        <p:nvPicPr>
          <p:cNvPr id="33" name="Picture 32">
            <a:extLst>
              <a:ext uri="{FF2B5EF4-FFF2-40B4-BE49-F238E27FC236}">
                <a16:creationId xmlns:a16="http://schemas.microsoft.com/office/drawing/2014/main" id="{BECE1AB5-55DF-6441-9D5A-247AB0594335}"/>
              </a:ext>
            </a:extLst>
          </p:cNvPr>
          <p:cNvPicPr>
            <a:picLocks noChangeAspect="1"/>
          </p:cNvPicPr>
          <p:nvPr/>
        </p:nvPicPr>
        <p:blipFill>
          <a:blip r:embed="rId4"/>
          <a:stretch>
            <a:fillRect/>
          </a:stretch>
        </p:blipFill>
        <p:spPr>
          <a:xfrm>
            <a:off x="9230220" y="1455298"/>
            <a:ext cx="2836204" cy="2751919"/>
          </a:xfrm>
          <a:prstGeom prst="rect">
            <a:avLst/>
          </a:prstGeom>
        </p:spPr>
      </p:pic>
      <p:pic>
        <p:nvPicPr>
          <p:cNvPr id="34" name="Picture 33">
            <a:extLst>
              <a:ext uri="{FF2B5EF4-FFF2-40B4-BE49-F238E27FC236}">
                <a16:creationId xmlns:a16="http://schemas.microsoft.com/office/drawing/2014/main" id="{276D7AD1-4351-F24C-ADD4-77B2A5A3BAAF}"/>
              </a:ext>
            </a:extLst>
          </p:cNvPr>
          <p:cNvPicPr>
            <a:picLocks noChangeAspect="1"/>
          </p:cNvPicPr>
          <p:nvPr/>
        </p:nvPicPr>
        <p:blipFill>
          <a:blip r:embed="rId5"/>
          <a:stretch>
            <a:fillRect/>
          </a:stretch>
        </p:blipFill>
        <p:spPr>
          <a:xfrm>
            <a:off x="4957319" y="4427775"/>
            <a:ext cx="3230949" cy="2354414"/>
          </a:xfrm>
          <a:prstGeom prst="rect">
            <a:avLst/>
          </a:prstGeom>
        </p:spPr>
      </p:pic>
      <p:pic>
        <p:nvPicPr>
          <p:cNvPr id="35" name="Picture 34">
            <a:extLst>
              <a:ext uri="{FF2B5EF4-FFF2-40B4-BE49-F238E27FC236}">
                <a16:creationId xmlns:a16="http://schemas.microsoft.com/office/drawing/2014/main" id="{9B5D4DB0-1610-3048-9875-E5C69BD9E83A}"/>
              </a:ext>
            </a:extLst>
          </p:cNvPr>
          <p:cNvPicPr>
            <a:picLocks noChangeAspect="1"/>
          </p:cNvPicPr>
          <p:nvPr/>
        </p:nvPicPr>
        <p:blipFill>
          <a:blip r:embed="rId6"/>
          <a:stretch>
            <a:fillRect/>
          </a:stretch>
        </p:blipFill>
        <p:spPr>
          <a:xfrm>
            <a:off x="6642972" y="4427775"/>
            <a:ext cx="3097590" cy="2219239"/>
          </a:xfrm>
          <a:prstGeom prst="rect">
            <a:avLst/>
          </a:prstGeom>
        </p:spPr>
      </p:pic>
      <p:pic>
        <p:nvPicPr>
          <p:cNvPr id="36" name="Picture 35">
            <a:extLst>
              <a:ext uri="{FF2B5EF4-FFF2-40B4-BE49-F238E27FC236}">
                <a16:creationId xmlns:a16="http://schemas.microsoft.com/office/drawing/2014/main" id="{4DBB414A-9DC3-B44B-9B4A-63F5E7B06D88}"/>
              </a:ext>
            </a:extLst>
          </p:cNvPr>
          <p:cNvPicPr>
            <a:picLocks noChangeAspect="1"/>
          </p:cNvPicPr>
          <p:nvPr/>
        </p:nvPicPr>
        <p:blipFill>
          <a:blip r:embed="rId7"/>
          <a:stretch>
            <a:fillRect/>
          </a:stretch>
        </p:blipFill>
        <p:spPr>
          <a:xfrm>
            <a:off x="8680416" y="4398771"/>
            <a:ext cx="3501386" cy="2256674"/>
          </a:xfrm>
          <a:prstGeom prst="rect">
            <a:avLst/>
          </a:prstGeom>
        </p:spPr>
      </p:pic>
      <p:pic>
        <p:nvPicPr>
          <p:cNvPr id="37" name="Picture 36">
            <a:extLst>
              <a:ext uri="{FF2B5EF4-FFF2-40B4-BE49-F238E27FC236}">
                <a16:creationId xmlns:a16="http://schemas.microsoft.com/office/drawing/2014/main" id="{4E887CA9-236C-564E-BC39-90EB36E75D17}"/>
              </a:ext>
            </a:extLst>
          </p:cNvPr>
          <p:cNvPicPr>
            <a:picLocks noChangeAspect="1"/>
          </p:cNvPicPr>
          <p:nvPr/>
        </p:nvPicPr>
        <p:blipFill>
          <a:blip r:embed="rId8"/>
          <a:stretch>
            <a:fillRect/>
          </a:stretch>
        </p:blipFill>
        <p:spPr>
          <a:xfrm>
            <a:off x="13035686" y="1786152"/>
            <a:ext cx="3230949" cy="2196109"/>
          </a:xfrm>
          <a:prstGeom prst="rect">
            <a:avLst/>
          </a:prstGeom>
        </p:spPr>
      </p:pic>
    </p:spTree>
    <p:extLst>
      <p:ext uri="{BB962C8B-B14F-4D97-AF65-F5344CB8AC3E}">
        <p14:creationId xmlns:p14="http://schemas.microsoft.com/office/powerpoint/2010/main" val="68914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049B92-F97C-034F-B7C6-F7DB8984006B}"/>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a:solidFill>
                  <a:schemeClr val="tx1"/>
                </a:solidFill>
                <a:latin typeface="+mj-lt"/>
                <a:ea typeface="+mj-ea"/>
                <a:cs typeface="+mj-cs"/>
              </a:rPr>
              <a:t>Dataset (Contd ..)</a:t>
            </a:r>
          </a:p>
        </p:txBody>
      </p:sp>
      <p:sp>
        <p:nvSpPr>
          <p:cNvPr id="4" name="Title 1">
            <a:extLst>
              <a:ext uri="{FF2B5EF4-FFF2-40B4-BE49-F238E27FC236}">
                <a16:creationId xmlns:a16="http://schemas.microsoft.com/office/drawing/2014/main" id="{4B212137-BC08-5A4A-962F-EF003EADA97D}"/>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a:latin typeface="+mn-lt"/>
                <a:ea typeface="+mn-ea"/>
                <a:cs typeface="+mn-cs"/>
              </a:rPr>
              <a:t>All the questions &amp; answers are being captured in the form of a spreadsheet (manually) to feed into the system for the Topic Modeling. Following are the columns which are stored as part of the data collection</a:t>
            </a:r>
          </a:p>
          <a:p>
            <a:pPr marL="342900" indent="-228600">
              <a:spcAft>
                <a:spcPts val="600"/>
              </a:spcAft>
              <a:buFont typeface="Arial" panose="020B0604020202020204" pitchFamily="34" charset="0"/>
              <a:buChar char="•"/>
            </a:pPr>
            <a:r>
              <a:rPr lang="en-US" sz="2000" b="1">
                <a:latin typeface="+mn-lt"/>
                <a:ea typeface="+mn-ea"/>
                <a:cs typeface="+mn-cs"/>
              </a:rPr>
              <a:t>URL</a:t>
            </a:r>
            <a:r>
              <a:rPr lang="en-US" sz="2000">
                <a:latin typeface="+mn-lt"/>
                <a:ea typeface="+mn-ea"/>
                <a:cs typeface="+mn-cs"/>
              </a:rPr>
              <a:t> # URL of the quora Question</a:t>
            </a:r>
          </a:p>
          <a:p>
            <a:pPr marL="342900" indent="-228600">
              <a:spcAft>
                <a:spcPts val="600"/>
              </a:spcAft>
              <a:buFont typeface="Arial" panose="020B0604020202020204" pitchFamily="34" charset="0"/>
              <a:buChar char="•"/>
            </a:pPr>
            <a:r>
              <a:rPr lang="en-US" sz="2000" b="1">
                <a:latin typeface="+mn-lt"/>
                <a:ea typeface="+mn-ea"/>
                <a:cs typeface="+mn-cs"/>
              </a:rPr>
              <a:t>Relevance</a:t>
            </a:r>
            <a:r>
              <a:rPr lang="en-US" sz="2000">
                <a:latin typeface="+mn-lt"/>
                <a:ea typeface="+mn-ea"/>
                <a:cs typeface="+mn-cs"/>
              </a:rPr>
              <a:t> # Whether the question is relevance </a:t>
            </a:r>
          </a:p>
          <a:p>
            <a:pPr marL="342900" indent="-228600">
              <a:spcAft>
                <a:spcPts val="600"/>
              </a:spcAft>
              <a:buFont typeface="Arial" panose="020B0604020202020204" pitchFamily="34" charset="0"/>
              <a:buChar char="•"/>
            </a:pPr>
            <a:r>
              <a:rPr lang="en-US" sz="2000" b="1">
                <a:latin typeface="+mn-lt"/>
                <a:ea typeface="+mn-ea"/>
                <a:cs typeface="+mn-cs"/>
              </a:rPr>
              <a:t>Question</a:t>
            </a:r>
            <a:r>
              <a:rPr lang="en-US" sz="2000">
                <a:latin typeface="+mn-lt"/>
                <a:ea typeface="+mn-ea"/>
                <a:cs typeface="+mn-cs"/>
              </a:rPr>
              <a:t> # Text content of the question</a:t>
            </a:r>
          </a:p>
          <a:p>
            <a:pPr marL="342900" indent="-228600">
              <a:spcAft>
                <a:spcPts val="600"/>
              </a:spcAft>
              <a:buFont typeface="Arial" panose="020B0604020202020204" pitchFamily="34" charset="0"/>
              <a:buChar char="•"/>
            </a:pPr>
            <a:r>
              <a:rPr lang="en-US" sz="2000" b="1">
                <a:latin typeface="+mn-lt"/>
                <a:ea typeface="+mn-ea"/>
                <a:cs typeface="+mn-cs"/>
              </a:rPr>
              <a:t>Answer</a:t>
            </a:r>
            <a:r>
              <a:rPr lang="en-US" sz="2000">
                <a:latin typeface="+mn-lt"/>
                <a:ea typeface="+mn-ea"/>
                <a:cs typeface="+mn-cs"/>
              </a:rPr>
              <a:t> # Text content of the Answer</a:t>
            </a:r>
          </a:p>
        </p:txBody>
      </p:sp>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7E5A19A6-217C-AB4D-A4C1-050C17891331}"/>
              </a:ext>
            </a:extLst>
          </p:cNvPr>
          <p:cNvPicPr>
            <a:picLocks noChangeAspect="1"/>
          </p:cNvPicPr>
          <p:nvPr/>
        </p:nvPicPr>
        <p:blipFill>
          <a:blip r:embed="rId2"/>
          <a:stretch>
            <a:fillRect/>
          </a:stretch>
        </p:blipFill>
        <p:spPr>
          <a:xfrm>
            <a:off x="5116758" y="2586439"/>
            <a:ext cx="6799908" cy="2549965"/>
          </a:xfrm>
          <a:prstGeom prst="rect">
            <a:avLst/>
          </a:prstGeom>
        </p:spPr>
      </p:pic>
      <p:grpSp>
        <p:nvGrpSpPr>
          <p:cNvPr id="22" name="Group 2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3" name="Rectangle 2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22827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049B92-F97C-034F-B7C6-F7DB8984006B}"/>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a:solidFill>
                  <a:schemeClr val="tx1"/>
                </a:solidFill>
                <a:latin typeface="+mj-lt"/>
                <a:ea typeface="+mj-ea"/>
                <a:cs typeface="+mj-cs"/>
              </a:rPr>
              <a:t>Code</a:t>
            </a:r>
          </a:p>
        </p:txBody>
      </p:sp>
      <p:sp>
        <p:nvSpPr>
          <p:cNvPr id="4" name="Title 1">
            <a:extLst>
              <a:ext uri="{FF2B5EF4-FFF2-40B4-BE49-F238E27FC236}">
                <a16:creationId xmlns:a16="http://schemas.microsoft.com/office/drawing/2014/main" id="{4B212137-BC08-5A4A-962F-EF003EADA97D}"/>
              </a:ext>
            </a:extLst>
          </p:cNvPr>
          <p:cNvSpPr txBox="1">
            <a:spLocks/>
          </p:cNvSpPr>
          <p:nvPr/>
        </p:nvSpPr>
        <p:spPr>
          <a:xfrm>
            <a:off x="643467" y="1782981"/>
            <a:ext cx="10905066" cy="4393982"/>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a:latin typeface="+mn-lt"/>
                <a:ea typeface="+mn-ea"/>
                <a:cs typeface="+mn-cs"/>
              </a:rPr>
              <a:t>From this section onwards will elaborate the details of the code. The code basically has 4 parts as below</a:t>
            </a:r>
          </a:p>
          <a:p>
            <a:pPr marL="342900" indent="-228600">
              <a:spcAft>
                <a:spcPts val="600"/>
              </a:spcAft>
              <a:buFont typeface="Arial" panose="020B0604020202020204" pitchFamily="34" charset="0"/>
              <a:buChar char="•"/>
            </a:pPr>
            <a:r>
              <a:rPr lang="en-US" sz="2000">
                <a:latin typeface="+mn-lt"/>
                <a:ea typeface="+mn-ea"/>
                <a:cs typeface="+mn-cs"/>
              </a:rPr>
              <a:t>Import Python Library</a:t>
            </a:r>
          </a:p>
          <a:p>
            <a:pPr marL="342900" indent="-228600">
              <a:spcAft>
                <a:spcPts val="600"/>
              </a:spcAft>
              <a:buFont typeface="Arial" panose="020B0604020202020204" pitchFamily="34" charset="0"/>
              <a:buChar char="•"/>
            </a:pPr>
            <a:r>
              <a:rPr lang="en-US" sz="2000">
                <a:latin typeface="+mn-lt"/>
                <a:ea typeface="+mn-ea"/>
                <a:cs typeface="+mn-cs"/>
              </a:rPr>
              <a:t>Importing data (collected manually)</a:t>
            </a:r>
          </a:p>
          <a:p>
            <a:pPr marL="342900" indent="-228600">
              <a:spcAft>
                <a:spcPts val="600"/>
              </a:spcAft>
              <a:buFont typeface="Arial" panose="020B0604020202020204" pitchFamily="34" charset="0"/>
              <a:buChar char="•"/>
            </a:pPr>
            <a:r>
              <a:rPr lang="en-US" sz="2000">
                <a:latin typeface="+mn-lt"/>
                <a:ea typeface="+mn-ea"/>
                <a:cs typeface="+mn-cs"/>
              </a:rPr>
              <a:t>Cleaning of the Data</a:t>
            </a:r>
          </a:p>
          <a:p>
            <a:pPr marL="342900" indent="-228600">
              <a:spcAft>
                <a:spcPts val="600"/>
              </a:spcAft>
              <a:buFont typeface="Arial" panose="020B0604020202020204" pitchFamily="34" charset="0"/>
              <a:buChar char="•"/>
            </a:pPr>
            <a:r>
              <a:rPr lang="en-US" sz="2000">
                <a:latin typeface="+mn-lt"/>
                <a:ea typeface="+mn-ea"/>
                <a:cs typeface="+mn-cs"/>
              </a:rPr>
              <a:t>Create the model to generate the Top K Topics</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07606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049B92-F97C-034F-B7C6-F7DB8984006B}"/>
              </a:ext>
            </a:extLst>
          </p:cNvPr>
          <p:cNvSpPr>
            <a:spLocks noGrp="1"/>
          </p:cNvSpPr>
          <p:nvPr>
            <p:ph type="title"/>
          </p:nvPr>
        </p:nvSpPr>
        <p:spPr>
          <a:xfrm>
            <a:off x="643467" y="321734"/>
            <a:ext cx="4970877" cy="1135737"/>
          </a:xfrm>
        </p:spPr>
        <p:txBody>
          <a:bodyPr vert="horz" lIns="91440" tIns="45720" rIns="91440" bIns="45720" rtlCol="0" anchor="ctr">
            <a:normAutofit/>
          </a:bodyPr>
          <a:lstStyle/>
          <a:p>
            <a:r>
              <a:rPr lang="en-US" sz="3600" kern="1200">
                <a:solidFill>
                  <a:schemeClr val="tx1"/>
                </a:solidFill>
                <a:latin typeface="+mj-lt"/>
                <a:ea typeface="+mj-ea"/>
                <a:cs typeface="+mj-cs"/>
              </a:rPr>
              <a:t>Code (Contd…)</a:t>
            </a:r>
          </a:p>
        </p:txBody>
      </p:sp>
      <p:sp>
        <p:nvSpPr>
          <p:cNvPr id="4" name="Title 1">
            <a:extLst>
              <a:ext uri="{FF2B5EF4-FFF2-40B4-BE49-F238E27FC236}">
                <a16:creationId xmlns:a16="http://schemas.microsoft.com/office/drawing/2014/main" id="{4B212137-BC08-5A4A-962F-EF003EADA97D}"/>
              </a:ext>
            </a:extLst>
          </p:cNvPr>
          <p:cNvSpPr txBox="1">
            <a:spLocks/>
          </p:cNvSpPr>
          <p:nvPr/>
        </p:nvSpPr>
        <p:spPr>
          <a:xfrm>
            <a:off x="643468" y="1782981"/>
            <a:ext cx="4970877" cy="4393982"/>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b="1" dirty="0">
                <a:latin typeface="+mn-lt"/>
                <a:ea typeface="+mn-ea"/>
                <a:cs typeface="+mn-cs"/>
              </a:rPr>
              <a:t>Import Python Library</a:t>
            </a:r>
          </a:p>
          <a:p>
            <a:pPr indent="-228600">
              <a:spcAft>
                <a:spcPts val="600"/>
              </a:spcAft>
              <a:buFont typeface="Arial" panose="020B0604020202020204" pitchFamily="34" charset="0"/>
              <a:buChar char="•"/>
            </a:pPr>
            <a:endParaRPr lang="en-US" sz="2000" dirty="0">
              <a:latin typeface="+mn-lt"/>
              <a:ea typeface="+mn-ea"/>
              <a:cs typeface="+mn-cs"/>
            </a:endParaRPr>
          </a:p>
          <a:p>
            <a:pPr indent="-228600">
              <a:spcAft>
                <a:spcPts val="600"/>
              </a:spcAft>
              <a:buFont typeface="Arial" panose="020B0604020202020204" pitchFamily="34" charset="0"/>
              <a:buChar char="•"/>
            </a:pPr>
            <a:r>
              <a:rPr lang="en-US" sz="2000" dirty="0">
                <a:latin typeface="+mn-lt"/>
                <a:ea typeface="+mn-ea"/>
                <a:cs typeface="+mn-cs"/>
              </a:rPr>
              <a:t>Below are the some of the python packages needs to import as part of the Program to run</a:t>
            </a:r>
          </a:p>
          <a:p>
            <a:pPr marL="342900" indent="-228600">
              <a:spcAft>
                <a:spcPts val="600"/>
              </a:spcAft>
              <a:buFont typeface="Arial" panose="020B0604020202020204" pitchFamily="34" charset="0"/>
              <a:buChar char="•"/>
            </a:pPr>
            <a:r>
              <a:rPr lang="en-US" sz="2000" dirty="0">
                <a:latin typeface="+mn-lt"/>
                <a:ea typeface="+mn-ea"/>
                <a:cs typeface="+mn-cs"/>
              </a:rPr>
              <a:t>pandas</a:t>
            </a:r>
          </a:p>
          <a:p>
            <a:pPr marL="342900" indent="-228600">
              <a:spcAft>
                <a:spcPts val="600"/>
              </a:spcAft>
              <a:buFont typeface="Arial" panose="020B0604020202020204" pitchFamily="34" charset="0"/>
              <a:buChar char="•"/>
            </a:pPr>
            <a:r>
              <a:rPr lang="en-US" sz="2000" dirty="0" err="1">
                <a:latin typeface="+mn-lt"/>
                <a:ea typeface="+mn-ea"/>
                <a:cs typeface="+mn-cs"/>
              </a:rPr>
              <a:t>Numpy</a:t>
            </a:r>
            <a:endParaRPr lang="en-US" sz="2000" dirty="0">
              <a:latin typeface="+mn-lt"/>
              <a:ea typeface="+mn-ea"/>
              <a:cs typeface="+mn-cs"/>
            </a:endParaRPr>
          </a:p>
          <a:p>
            <a:pPr marL="342900" indent="-228600">
              <a:spcAft>
                <a:spcPts val="600"/>
              </a:spcAft>
              <a:buFont typeface="Arial" panose="020B0604020202020204" pitchFamily="34" charset="0"/>
              <a:buChar char="•"/>
            </a:pPr>
            <a:r>
              <a:rPr lang="en-US" sz="2000" dirty="0" err="1">
                <a:latin typeface="+mn-lt"/>
                <a:ea typeface="+mn-ea"/>
                <a:cs typeface="+mn-cs"/>
              </a:rPr>
              <a:t>Gensim</a:t>
            </a:r>
            <a:endParaRPr lang="en-US" sz="2000" dirty="0">
              <a:latin typeface="+mn-lt"/>
              <a:ea typeface="+mn-ea"/>
              <a:cs typeface="+mn-cs"/>
            </a:endParaRPr>
          </a:p>
          <a:p>
            <a:pPr marL="342900" indent="-228600">
              <a:spcAft>
                <a:spcPts val="600"/>
              </a:spcAft>
              <a:buFont typeface="Arial" panose="020B0604020202020204" pitchFamily="34" charset="0"/>
              <a:buChar char="•"/>
            </a:pPr>
            <a:r>
              <a:rPr lang="en-US" sz="2000" dirty="0" err="1">
                <a:latin typeface="+mn-lt"/>
                <a:ea typeface="+mn-ea"/>
                <a:cs typeface="+mn-cs"/>
              </a:rPr>
              <a:t>Nltk</a:t>
            </a:r>
            <a:endParaRPr lang="en-US" sz="2000" dirty="0">
              <a:latin typeface="+mn-lt"/>
              <a:ea typeface="+mn-ea"/>
              <a:cs typeface="+mn-cs"/>
            </a:endParaRPr>
          </a:p>
          <a:p>
            <a:pPr marL="342900" indent="-228600">
              <a:spcAft>
                <a:spcPts val="600"/>
              </a:spcAft>
              <a:buFont typeface="Arial" panose="020B0604020202020204" pitchFamily="34" charset="0"/>
              <a:buChar char="•"/>
            </a:pPr>
            <a:r>
              <a:rPr lang="en-US" sz="2000" dirty="0" err="1">
                <a:latin typeface="+mn-lt"/>
                <a:ea typeface="+mn-ea"/>
                <a:cs typeface="+mn-cs"/>
              </a:rPr>
              <a:t>Pyldavis</a:t>
            </a:r>
            <a:endParaRPr lang="en-US" sz="2000" dirty="0">
              <a:latin typeface="+mn-lt"/>
              <a:ea typeface="+mn-ea"/>
              <a:cs typeface="+mn-cs"/>
            </a:endParaRPr>
          </a:p>
          <a:p>
            <a:pPr marL="342900" indent="-228600">
              <a:spcAft>
                <a:spcPts val="600"/>
              </a:spcAft>
              <a:buFont typeface="Arial" panose="020B0604020202020204" pitchFamily="34" charset="0"/>
              <a:buChar char="•"/>
            </a:pPr>
            <a:r>
              <a:rPr lang="en-US" sz="2000" dirty="0">
                <a:latin typeface="+mn-lt"/>
                <a:ea typeface="+mn-ea"/>
                <a:cs typeface="+mn-cs"/>
              </a:rPr>
              <a:t>Pickle</a:t>
            </a:r>
          </a:p>
          <a:p>
            <a:pPr indent="-228600">
              <a:spcAft>
                <a:spcPts val="600"/>
              </a:spcAft>
              <a:buFont typeface="Arial" panose="020B0604020202020204" pitchFamily="34" charset="0"/>
              <a:buChar char="•"/>
            </a:pPr>
            <a:endParaRPr lang="en-US" sz="2000" dirty="0">
              <a:latin typeface="+mn-lt"/>
              <a:ea typeface="+mn-ea"/>
              <a:cs typeface="+mn-cs"/>
            </a:endParaRPr>
          </a:p>
          <a:p>
            <a:pPr indent="-228600">
              <a:spcAft>
                <a:spcPts val="600"/>
              </a:spcAft>
              <a:buFont typeface="Arial" panose="020B0604020202020204" pitchFamily="34" charset="0"/>
              <a:buChar char="•"/>
            </a:pPr>
            <a:r>
              <a:rPr lang="en-US" sz="2000" dirty="0">
                <a:latin typeface="+mn-lt"/>
                <a:ea typeface="+mn-ea"/>
                <a:cs typeface="+mn-cs"/>
              </a:rPr>
              <a:t>Left is the sample of the code</a:t>
            </a:r>
          </a:p>
          <a:p>
            <a:pPr indent="-228600">
              <a:spcAft>
                <a:spcPts val="600"/>
              </a:spcAft>
              <a:buFont typeface="Arial" panose="020B0604020202020204" pitchFamily="34" charset="0"/>
              <a:buChar char="•"/>
            </a:pPr>
            <a:endParaRPr lang="en-US" sz="2000" dirty="0">
              <a:latin typeface="+mn-lt"/>
              <a:ea typeface="+mn-ea"/>
              <a:cs typeface="+mn-cs"/>
            </a:endParaRPr>
          </a:p>
        </p:txBody>
      </p:sp>
      <p:sp>
        <p:nvSpPr>
          <p:cNvPr id="11" name="Isosceles Triangle 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BAEB2D8-2B0C-BF4D-B219-520A8692787E}"/>
              </a:ext>
            </a:extLst>
          </p:cNvPr>
          <p:cNvPicPr>
            <a:picLocks noChangeAspect="1"/>
          </p:cNvPicPr>
          <p:nvPr/>
        </p:nvPicPr>
        <p:blipFill>
          <a:blip r:embed="rId2"/>
          <a:stretch>
            <a:fillRect/>
          </a:stretch>
        </p:blipFill>
        <p:spPr>
          <a:xfrm>
            <a:off x="6127779" y="2639632"/>
            <a:ext cx="5905210" cy="2908314"/>
          </a:xfrm>
          <a:prstGeom prst="rect">
            <a:avLst/>
          </a:prstGeom>
        </p:spPr>
      </p:pic>
      <p:grpSp>
        <p:nvGrpSpPr>
          <p:cNvPr id="15" name="Group 14">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6" name="Isosceles Triangle 15">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5327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049B92-F97C-034F-B7C6-F7DB8984006B}"/>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a:solidFill>
                  <a:schemeClr val="tx1"/>
                </a:solidFill>
                <a:latin typeface="+mj-lt"/>
                <a:ea typeface="+mj-ea"/>
                <a:cs typeface="+mj-cs"/>
              </a:rPr>
              <a:t>Code (Contd…)</a:t>
            </a:r>
          </a:p>
        </p:txBody>
      </p:sp>
      <p:sp>
        <p:nvSpPr>
          <p:cNvPr id="4" name="Title 1">
            <a:extLst>
              <a:ext uri="{FF2B5EF4-FFF2-40B4-BE49-F238E27FC236}">
                <a16:creationId xmlns:a16="http://schemas.microsoft.com/office/drawing/2014/main" id="{4B212137-BC08-5A4A-962F-EF003EADA97D}"/>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1900" b="1" dirty="0">
                <a:latin typeface="+mn-lt"/>
                <a:ea typeface="+mn-ea"/>
                <a:cs typeface="+mn-cs"/>
              </a:rPr>
              <a:t>Importing data (collected manually)</a:t>
            </a:r>
          </a:p>
          <a:p>
            <a:pPr indent="-228600">
              <a:spcAft>
                <a:spcPts val="600"/>
              </a:spcAft>
              <a:buFont typeface="Arial" panose="020B0604020202020204" pitchFamily="34" charset="0"/>
              <a:buChar char="•"/>
            </a:pPr>
            <a:endParaRPr lang="en-US" sz="1900" dirty="0">
              <a:latin typeface="+mn-lt"/>
              <a:ea typeface="+mn-ea"/>
              <a:cs typeface="+mn-cs"/>
            </a:endParaRPr>
          </a:p>
          <a:p>
            <a:pPr indent="-228600">
              <a:spcAft>
                <a:spcPts val="600"/>
              </a:spcAft>
              <a:buFont typeface="Arial" panose="020B0604020202020204" pitchFamily="34" charset="0"/>
              <a:buChar char="•"/>
            </a:pPr>
            <a:r>
              <a:rPr lang="en-US" sz="1900" dirty="0">
                <a:latin typeface="+mn-lt"/>
                <a:ea typeface="+mn-ea"/>
                <a:cs typeface="+mn-cs"/>
              </a:rPr>
              <a:t>The excel sheet which is being captured all the data is converted into the csv file (manually). The csv file is then loaded into a dataframe via “pandas” library. However, since we are interested in only relevance document, will exclude in the next section of “data extraction” process and take out only the “Questions” column.</a:t>
            </a:r>
          </a:p>
          <a:p>
            <a:pPr indent="-228600">
              <a:spcAft>
                <a:spcPts val="600"/>
              </a:spcAft>
              <a:buFont typeface="Arial" panose="020B0604020202020204" pitchFamily="34" charset="0"/>
              <a:buChar char="•"/>
            </a:pPr>
            <a:endParaRPr lang="en-US" sz="1900" dirty="0">
              <a:latin typeface="+mn-lt"/>
              <a:ea typeface="+mn-ea"/>
              <a:cs typeface="+mn-cs"/>
            </a:endParaRPr>
          </a:p>
          <a:p>
            <a:pPr indent="-228600">
              <a:spcAft>
                <a:spcPts val="600"/>
              </a:spcAft>
              <a:buFont typeface="Arial" panose="020B0604020202020204" pitchFamily="34" charset="0"/>
              <a:buChar char="•"/>
            </a:pPr>
            <a:r>
              <a:rPr lang="en-US" sz="1900" dirty="0">
                <a:latin typeface="+mn-lt"/>
                <a:ea typeface="+mn-ea"/>
                <a:cs typeface="+mn-cs"/>
              </a:rPr>
              <a:t>Left is the sample of the Code</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E420312E-AD1F-7B4D-98A9-8D7D1C8EE432}"/>
              </a:ext>
            </a:extLst>
          </p:cNvPr>
          <p:cNvPicPr>
            <a:picLocks noChangeAspect="1"/>
          </p:cNvPicPr>
          <p:nvPr/>
        </p:nvPicPr>
        <p:blipFill>
          <a:blip r:embed="rId2"/>
          <a:stretch>
            <a:fillRect/>
          </a:stretch>
        </p:blipFill>
        <p:spPr>
          <a:xfrm>
            <a:off x="4651853" y="2610358"/>
            <a:ext cx="7190677" cy="2336968"/>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6545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049B92-F97C-034F-B7C6-F7DB8984006B}"/>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a:solidFill>
                  <a:schemeClr val="tx1"/>
                </a:solidFill>
                <a:latin typeface="+mj-lt"/>
                <a:ea typeface="+mj-ea"/>
                <a:cs typeface="+mj-cs"/>
              </a:rPr>
              <a:t>Code (Contd…)</a:t>
            </a:r>
          </a:p>
        </p:txBody>
      </p:sp>
      <p:sp>
        <p:nvSpPr>
          <p:cNvPr id="4" name="Title 1">
            <a:extLst>
              <a:ext uri="{FF2B5EF4-FFF2-40B4-BE49-F238E27FC236}">
                <a16:creationId xmlns:a16="http://schemas.microsoft.com/office/drawing/2014/main" id="{4B212137-BC08-5A4A-962F-EF003EADA97D}"/>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1900" dirty="0">
                <a:latin typeface="+mn-lt"/>
                <a:ea typeface="+mn-ea"/>
                <a:cs typeface="+mn-cs"/>
              </a:rPr>
              <a:t>Cleaning of the Data</a:t>
            </a:r>
          </a:p>
          <a:p>
            <a:pPr indent="-228600">
              <a:spcAft>
                <a:spcPts val="600"/>
              </a:spcAft>
              <a:buFont typeface="Arial" panose="020B0604020202020204" pitchFamily="34" charset="0"/>
              <a:buChar char="•"/>
            </a:pPr>
            <a:endParaRPr lang="en-US" sz="1900" dirty="0">
              <a:latin typeface="+mn-lt"/>
              <a:ea typeface="+mn-ea"/>
              <a:cs typeface="+mn-cs"/>
            </a:endParaRPr>
          </a:p>
          <a:p>
            <a:pPr indent="-228600">
              <a:spcAft>
                <a:spcPts val="600"/>
              </a:spcAft>
              <a:buFont typeface="Arial" panose="020B0604020202020204" pitchFamily="34" charset="0"/>
              <a:buChar char="•"/>
            </a:pPr>
            <a:r>
              <a:rPr lang="en-US" sz="1900" dirty="0">
                <a:latin typeface="+mn-lt"/>
                <a:ea typeface="+mn-ea"/>
                <a:cs typeface="+mn-cs"/>
              </a:rPr>
              <a:t>As part of the data cleaning process, we will do the following tasks</a:t>
            </a:r>
          </a:p>
          <a:p>
            <a:pPr marL="342900" indent="-228600">
              <a:spcAft>
                <a:spcPts val="600"/>
              </a:spcAft>
              <a:buFont typeface="Arial" panose="020B0604020202020204" pitchFamily="34" charset="0"/>
              <a:buChar char="•"/>
            </a:pPr>
            <a:r>
              <a:rPr lang="en-US" sz="1900" dirty="0">
                <a:latin typeface="+mn-lt"/>
                <a:ea typeface="+mn-ea"/>
                <a:cs typeface="+mn-cs"/>
              </a:rPr>
              <a:t>Removing special characters</a:t>
            </a:r>
          </a:p>
          <a:p>
            <a:pPr marL="342900" indent="-228600">
              <a:spcAft>
                <a:spcPts val="600"/>
              </a:spcAft>
              <a:buFont typeface="Arial" panose="020B0604020202020204" pitchFamily="34" charset="0"/>
              <a:buChar char="•"/>
            </a:pPr>
            <a:r>
              <a:rPr lang="en-US" sz="1900" dirty="0">
                <a:latin typeface="+mn-lt"/>
                <a:ea typeface="+mn-ea"/>
                <a:cs typeface="+mn-cs"/>
              </a:rPr>
              <a:t>Removing the stop words. In addition to the </a:t>
            </a:r>
            <a:r>
              <a:rPr lang="en-US" sz="1900" dirty="0" err="1">
                <a:latin typeface="+mn-lt"/>
                <a:ea typeface="+mn-ea"/>
                <a:cs typeface="+mn-cs"/>
              </a:rPr>
              <a:t>nltk’s</a:t>
            </a:r>
            <a:r>
              <a:rPr lang="en-US" sz="1900" dirty="0">
                <a:latin typeface="+mn-lt"/>
                <a:ea typeface="+mn-ea"/>
                <a:cs typeface="+mn-cs"/>
              </a:rPr>
              <a:t> provided stop words, will add few of the stop words which we think are relevance to act as a stop words</a:t>
            </a:r>
          </a:p>
          <a:p>
            <a:pPr indent="-228600">
              <a:spcAft>
                <a:spcPts val="600"/>
              </a:spcAft>
              <a:buFont typeface="Arial" panose="020B0604020202020204" pitchFamily="34" charset="0"/>
              <a:buChar char="•"/>
            </a:pPr>
            <a:endParaRPr lang="en-US" sz="1900" dirty="0">
              <a:latin typeface="+mn-lt"/>
              <a:ea typeface="+mn-ea"/>
              <a:cs typeface="+mn-cs"/>
            </a:endParaRPr>
          </a:p>
          <a:p>
            <a:pPr>
              <a:spcAft>
                <a:spcPts val="600"/>
              </a:spcAft>
            </a:pPr>
            <a:r>
              <a:rPr lang="en-US" sz="1900" dirty="0">
                <a:latin typeface="+mn-lt"/>
                <a:ea typeface="+mn-ea"/>
                <a:cs typeface="+mn-cs"/>
              </a:rPr>
              <a:t>Left is the sample code of the Data Cleaning</a:t>
            </a:r>
          </a:p>
          <a:p>
            <a:pPr marL="342900" indent="-228600">
              <a:spcAft>
                <a:spcPts val="600"/>
              </a:spcAft>
              <a:buFont typeface="Arial" panose="020B0604020202020204" pitchFamily="34" charset="0"/>
              <a:buChar char="•"/>
            </a:pPr>
            <a:endParaRPr lang="en-US" sz="1900" dirty="0">
              <a:latin typeface="+mn-lt"/>
              <a:ea typeface="+mn-ea"/>
              <a:cs typeface="+mn-cs"/>
            </a:endParaRPr>
          </a:p>
          <a:p>
            <a:pPr marL="800100" lvl="1" indent="-228600">
              <a:lnSpc>
                <a:spcPct val="90000"/>
              </a:lnSpc>
              <a:spcAft>
                <a:spcPts val="600"/>
              </a:spcAft>
              <a:buFont typeface="Arial" panose="020B0604020202020204" pitchFamily="34" charset="0"/>
              <a:buChar char="•"/>
            </a:pPr>
            <a:endParaRPr lang="en-US" sz="1900" dirty="0"/>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634170B-4AE9-F44A-BE39-D6C34B5AC691}"/>
              </a:ext>
            </a:extLst>
          </p:cNvPr>
          <p:cNvPicPr>
            <a:picLocks noChangeAspect="1"/>
          </p:cNvPicPr>
          <p:nvPr/>
        </p:nvPicPr>
        <p:blipFill>
          <a:blip r:embed="rId2"/>
          <a:stretch>
            <a:fillRect/>
          </a:stretch>
        </p:blipFill>
        <p:spPr>
          <a:xfrm>
            <a:off x="4967972" y="2257041"/>
            <a:ext cx="7134605" cy="3371100"/>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5982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049B92-F97C-034F-B7C6-F7DB8984006B}"/>
              </a:ext>
            </a:extLst>
          </p:cNvPr>
          <p:cNvSpPr>
            <a:spLocks noGrp="1"/>
          </p:cNvSpPr>
          <p:nvPr>
            <p:ph type="title"/>
          </p:nvPr>
        </p:nvSpPr>
        <p:spPr>
          <a:xfrm>
            <a:off x="643467" y="321734"/>
            <a:ext cx="4970877" cy="1135737"/>
          </a:xfrm>
        </p:spPr>
        <p:txBody>
          <a:bodyPr vert="horz" lIns="91440" tIns="45720" rIns="91440" bIns="45720" rtlCol="0" anchor="ctr">
            <a:normAutofit/>
          </a:bodyPr>
          <a:lstStyle/>
          <a:p>
            <a:r>
              <a:rPr lang="en-US" sz="3600" kern="1200">
                <a:solidFill>
                  <a:schemeClr val="tx1"/>
                </a:solidFill>
                <a:latin typeface="+mj-lt"/>
                <a:ea typeface="+mj-ea"/>
                <a:cs typeface="+mj-cs"/>
              </a:rPr>
              <a:t>Code (Contd…)</a:t>
            </a:r>
          </a:p>
        </p:txBody>
      </p:sp>
      <p:sp>
        <p:nvSpPr>
          <p:cNvPr id="4" name="Title 1">
            <a:extLst>
              <a:ext uri="{FF2B5EF4-FFF2-40B4-BE49-F238E27FC236}">
                <a16:creationId xmlns:a16="http://schemas.microsoft.com/office/drawing/2014/main" id="{4B212137-BC08-5A4A-962F-EF003EADA97D}"/>
              </a:ext>
            </a:extLst>
          </p:cNvPr>
          <p:cNvSpPr txBox="1">
            <a:spLocks/>
          </p:cNvSpPr>
          <p:nvPr/>
        </p:nvSpPr>
        <p:spPr>
          <a:xfrm>
            <a:off x="643468" y="1782981"/>
            <a:ext cx="4970877" cy="4393982"/>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228600">
              <a:spcAft>
                <a:spcPts val="600"/>
              </a:spcAft>
              <a:buFont typeface="Arial" panose="020B0604020202020204" pitchFamily="34" charset="0"/>
              <a:buChar char="•"/>
            </a:pPr>
            <a:r>
              <a:rPr lang="en-US" sz="2000" dirty="0">
                <a:latin typeface="+mn-lt"/>
                <a:ea typeface="+mn-ea"/>
                <a:cs typeface="+mn-cs"/>
              </a:rPr>
              <a:t>Model &amp; Find Top K Topics</a:t>
            </a:r>
          </a:p>
          <a:p>
            <a:pPr marL="342900" indent="-228600">
              <a:spcAft>
                <a:spcPts val="600"/>
              </a:spcAft>
              <a:buFont typeface="Arial" panose="020B0604020202020204" pitchFamily="34" charset="0"/>
              <a:buChar char="•"/>
            </a:pPr>
            <a:r>
              <a:rPr lang="en-US" sz="2000" dirty="0">
                <a:latin typeface="+mn-lt"/>
                <a:ea typeface="+mn-ea"/>
                <a:cs typeface="+mn-cs"/>
              </a:rPr>
              <a:t>This part of the code creates the model using the LDA and generate the K cluster where each cluster shows the Top Topics associated with the Answers from the Quora</a:t>
            </a:r>
          </a:p>
          <a:p>
            <a:pPr marL="342900" indent="-228600">
              <a:spcAft>
                <a:spcPts val="600"/>
              </a:spcAft>
              <a:buFont typeface="Arial" panose="020B0604020202020204" pitchFamily="34" charset="0"/>
              <a:buChar char="•"/>
            </a:pPr>
            <a:endParaRPr lang="en-US" sz="2000" dirty="0">
              <a:latin typeface="+mn-lt"/>
              <a:ea typeface="+mn-ea"/>
              <a:cs typeface="+mn-cs"/>
            </a:endParaRPr>
          </a:p>
          <a:p>
            <a:pPr marL="114300">
              <a:spcAft>
                <a:spcPts val="600"/>
              </a:spcAft>
            </a:pPr>
            <a:r>
              <a:rPr lang="en-US" sz="2000" dirty="0">
                <a:latin typeface="+mn-lt"/>
                <a:ea typeface="+mn-ea"/>
                <a:cs typeface="+mn-cs"/>
              </a:rPr>
              <a:t>Left is the sample code </a:t>
            </a:r>
          </a:p>
        </p:txBody>
      </p:sp>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A43E0E6-7265-C749-8490-C8C5B4B47481}"/>
              </a:ext>
            </a:extLst>
          </p:cNvPr>
          <p:cNvPicPr>
            <a:picLocks noChangeAspect="1"/>
          </p:cNvPicPr>
          <p:nvPr/>
        </p:nvPicPr>
        <p:blipFill>
          <a:blip r:embed="rId2"/>
          <a:stretch>
            <a:fillRect/>
          </a:stretch>
        </p:blipFill>
        <p:spPr>
          <a:xfrm>
            <a:off x="5614344" y="2375479"/>
            <a:ext cx="6450718" cy="2580286"/>
          </a:xfrm>
          <a:prstGeom prst="rect">
            <a:avLst/>
          </a:prstGeom>
        </p:spPr>
      </p:pic>
      <p:grpSp>
        <p:nvGrpSpPr>
          <p:cNvPr id="16" name="Group 15">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7" name="Isosceles Triangle 16">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7008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1361</TotalTime>
  <Words>879</Words>
  <Application>Microsoft Macintosh PowerPoint</Application>
  <PresentationFormat>Widescreen</PresentationFormat>
  <Paragraphs>54</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CS410 – Course Project</vt:lpstr>
      <vt:lpstr>Introduction</vt:lpstr>
      <vt:lpstr>Datasets  As part of the dataset, we have search in the google about the search words “University of Illinois Urbana Champaign” and “Computer Science”  and “quora”, extract all the documents which are available. Based on these documents, we have extracted the ”questions” and all “answers” for each documents. Against one document, one question is attached. Below are some of the documents </vt:lpstr>
      <vt:lpstr>Dataset (Contd ..)</vt:lpstr>
      <vt:lpstr>Code</vt:lpstr>
      <vt:lpstr>Code (Contd…)</vt:lpstr>
      <vt:lpstr>Code (Contd…)</vt:lpstr>
      <vt:lpstr>Code (Contd…)</vt:lpstr>
      <vt:lpstr>Code (Contd…)</vt:lpstr>
      <vt:lpstr>Top Topics via Latent Dirichlet Allocation (LDA)</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CS410 – Course Project</dc:title>
  <dc:creator>Sushanta Panda</dc:creator>
  <cp:lastModifiedBy>Sushanta Panda</cp:lastModifiedBy>
  <cp:revision>35</cp:revision>
  <dcterms:created xsi:type="dcterms:W3CDTF">2021-12-08T16:02:20Z</dcterms:created>
  <dcterms:modified xsi:type="dcterms:W3CDTF">2021-12-09T14:43:50Z</dcterms:modified>
</cp:coreProperties>
</file>